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embeddedFontLst>
    <p:embeddedFont>
      <p:font typeface="Kanit Light" panose="020B0604020202020204" charset="-34"/>
      <p:regular r:id="rId15"/>
    </p:embeddedFont>
    <p:embeddedFont>
      <p:font typeface="Martel Sans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1338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2756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438757"/>
            <a:ext cx="648116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ARN — Acidul Ribonucleic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487698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Proiect chimie · Clasa a XI-a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4105751"/>
            <a:ext cx="3664744" cy="1685092"/>
          </a:xfrm>
          <a:prstGeom prst="roundRect">
            <a:avLst>
              <a:gd name="adj" fmla="val 5654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14624" y="434018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Prezentat de: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514624" y="4830604"/>
            <a:ext cx="31958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Csucs David · Danci Daniel · Sărmașag Kevin  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10171748" y="4105751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406182" y="434018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An școlar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0406182" y="4830604"/>
            <a:ext cx="31959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2025–2026</a:t>
            </a:r>
            <a:endParaRPr lang="en-US" sz="17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E10451-DEA2-C309-0F4C-886AD89D358E}"/>
              </a:ext>
            </a:extLst>
          </p:cNvPr>
          <p:cNvSpPr/>
          <p:nvPr/>
        </p:nvSpPr>
        <p:spPr>
          <a:xfrm>
            <a:off x="12861890" y="7737231"/>
            <a:ext cx="1647930" cy="36290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7234" y="652582"/>
            <a:ext cx="5194459" cy="6492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Introducere &amp; Cuprins</a:t>
            </a:r>
            <a:endParaRPr lang="en-US" sz="4050" dirty="0"/>
          </a:p>
        </p:txBody>
      </p:sp>
      <p:sp>
        <p:nvSpPr>
          <p:cNvPr id="3" name="Text 1"/>
          <p:cNvSpPr/>
          <p:nvPr/>
        </p:nvSpPr>
        <p:spPr>
          <a:xfrm>
            <a:off x="727234" y="1758434"/>
            <a:ext cx="6334482" cy="9551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b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ARN</a:t>
            </a: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(acidul ribonucleic) este o moleculă esențială pentru viață. Ea transmite informația genetică din ADN și coordonează sinteza proteinelor în fiecare celulă.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27234" y="2884765"/>
            <a:ext cx="6334482" cy="6367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Fără ARN, celulele nu ar putea fabrica proteinele necesare supraviețuirii.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576304" y="1801297"/>
            <a:ext cx="207764" cy="259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576304" y="2131576"/>
            <a:ext cx="6334482" cy="22860"/>
          </a:xfrm>
          <a:prstGeom prst="rect">
            <a:avLst/>
          </a:prstGeom>
          <a:solidFill>
            <a:srgbClr val="437066"/>
          </a:solidFill>
          <a:ln/>
        </p:spPr>
      </p:sp>
      <p:sp>
        <p:nvSpPr>
          <p:cNvPr id="7" name="Text 5"/>
          <p:cNvSpPr/>
          <p:nvPr/>
        </p:nvSpPr>
        <p:spPr>
          <a:xfrm>
            <a:off x="7576304" y="2281118"/>
            <a:ext cx="2597229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Ce este ARN?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576304" y="2951678"/>
            <a:ext cx="207764" cy="259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02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576304" y="3281958"/>
            <a:ext cx="6334482" cy="22860"/>
          </a:xfrm>
          <a:prstGeom prst="rect">
            <a:avLst/>
          </a:prstGeom>
          <a:solidFill>
            <a:srgbClr val="437066"/>
          </a:solidFill>
          <a:ln/>
        </p:spPr>
      </p:sp>
      <p:sp>
        <p:nvSpPr>
          <p:cNvPr id="10" name="Text 8"/>
          <p:cNvSpPr/>
          <p:nvPr/>
        </p:nvSpPr>
        <p:spPr>
          <a:xfrm>
            <a:off x="7576304" y="3431500"/>
            <a:ext cx="2597229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Structura ARN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576304" y="4102060"/>
            <a:ext cx="207764" cy="259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03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576304" y="4432340"/>
            <a:ext cx="6334482" cy="22860"/>
          </a:xfrm>
          <a:prstGeom prst="rect">
            <a:avLst/>
          </a:prstGeom>
          <a:solidFill>
            <a:srgbClr val="437066"/>
          </a:solidFill>
          <a:ln/>
        </p:spPr>
      </p:sp>
      <p:sp>
        <p:nvSpPr>
          <p:cNvPr id="13" name="Text 11"/>
          <p:cNvSpPr/>
          <p:nvPr/>
        </p:nvSpPr>
        <p:spPr>
          <a:xfrm>
            <a:off x="7576304" y="4581882"/>
            <a:ext cx="2597229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Tipuri de ARN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576304" y="5252442"/>
            <a:ext cx="207764" cy="259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04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576304" y="5582722"/>
            <a:ext cx="6334482" cy="22860"/>
          </a:xfrm>
          <a:prstGeom prst="rect">
            <a:avLst/>
          </a:prstGeom>
          <a:solidFill>
            <a:srgbClr val="437066"/>
          </a:solidFill>
          <a:ln/>
        </p:spPr>
      </p:sp>
      <p:sp>
        <p:nvSpPr>
          <p:cNvPr id="16" name="Text 14"/>
          <p:cNvSpPr/>
          <p:nvPr/>
        </p:nvSpPr>
        <p:spPr>
          <a:xfrm>
            <a:off x="7576304" y="5732264"/>
            <a:ext cx="2597229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ARNm, ARNt, ARNr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7576304" y="6402824"/>
            <a:ext cx="207764" cy="259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05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7576304" y="6733103"/>
            <a:ext cx="6334482" cy="22860"/>
          </a:xfrm>
          <a:prstGeom prst="rect">
            <a:avLst/>
          </a:prstGeom>
          <a:solidFill>
            <a:srgbClr val="437066"/>
          </a:solidFill>
          <a:ln/>
        </p:spPr>
      </p:sp>
      <p:sp>
        <p:nvSpPr>
          <p:cNvPr id="19" name="Text 17"/>
          <p:cNvSpPr/>
          <p:nvPr/>
        </p:nvSpPr>
        <p:spPr>
          <a:xfrm>
            <a:off x="7576304" y="6882646"/>
            <a:ext cx="2597229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Aplicații &amp; Curiozități</a:t>
            </a:r>
            <a:endParaRPr lang="en-US" sz="2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BD9890-19EC-2C91-4D8A-8F38BF1217A8}"/>
              </a:ext>
            </a:extLst>
          </p:cNvPr>
          <p:cNvSpPr/>
          <p:nvPr/>
        </p:nvSpPr>
        <p:spPr>
          <a:xfrm>
            <a:off x="12861890" y="7737231"/>
            <a:ext cx="1647930" cy="36290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4891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Ce Este ARN?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12467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Definiție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2705814"/>
            <a:ext cx="350150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ARN este o moleculă formată din </a:t>
            </a:r>
            <a:r>
              <a:rPr lang="en-US" sz="1750" b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nucleotide</a:t>
            </a: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, care are de obicei un singur lanț și se formează în nucleul celular folosind ADN-ul ca model.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47471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Rol general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93790" y="5328285"/>
            <a:ext cx="3501509" cy="1973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Transmite informația genetică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Participă la sinteza proteinelor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Reglează expresia genelor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856321" y="2153007"/>
            <a:ext cx="3501509" cy="1458635"/>
          </a:xfrm>
          <a:prstGeom prst="roundRect">
            <a:avLst>
              <a:gd name="adj" fmla="val 6531"/>
            </a:avLst>
          </a:prstGeom>
          <a:solidFill>
            <a:srgbClr val="FFFFFF"/>
          </a:solidFill>
          <a:ln w="3048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113615" y="24103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ADN → ARN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113615" y="2991445"/>
            <a:ext cx="29869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Transcriere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4856321" y="3838456"/>
            <a:ext cx="3501509" cy="1458635"/>
          </a:xfrm>
          <a:prstGeom prst="roundRect">
            <a:avLst>
              <a:gd name="adj" fmla="val 6531"/>
            </a:avLst>
          </a:prstGeom>
          <a:solidFill>
            <a:srgbClr val="FFFFFF"/>
          </a:solidFill>
          <a:ln w="30480">
            <a:solidFill>
              <a:srgbClr val="C5D2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113615" y="40957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ARN → Proteină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5113615" y="4676894"/>
            <a:ext cx="29869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Translație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18461" y="517327"/>
            <a:ext cx="4562832" cy="570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Structura ARN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1018461" y="2561511"/>
            <a:ext cx="3489008" cy="285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Componentele unui nucleotid ARN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1018461" y="3011805"/>
            <a:ext cx="2963585" cy="1083112"/>
          </a:xfrm>
          <a:prstGeom prst="roundRect">
            <a:avLst>
              <a:gd name="adj" fmla="val 7077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08484" y="3201829"/>
            <a:ext cx="2281357" cy="285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🧪</a:t>
            </a:r>
            <a:r>
              <a:rPr lang="en-US" sz="17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Riboză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208484" y="3633788"/>
            <a:ext cx="2583537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Zahăr cu 5 atomi de C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28849" y="3011805"/>
            <a:ext cx="2963704" cy="1083112"/>
          </a:xfrm>
          <a:prstGeom prst="roundRect">
            <a:avLst>
              <a:gd name="adj" fmla="val 7077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18873" y="3201829"/>
            <a:ext cx="2281357" cy="285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⚗️</a:t>
            </a:r>
            <a:r>
              <a:rPr lang="en-US" sz="17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Fosfat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4318873" y="3633788"/>
            <a:ext cx="2583656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i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PO_4^{3-}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1018461" y="4241721"/>
            <a:ext cx="6074093" cy="1075492"/>
          </a:xfrm>
          <a:prstGeom prst="roundRect">
            <a:avLst>
              <a:gd name="adj" fmla="val 7128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08484" y="4431744"/>
            <a:ext cx="2281357" cy="285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🔬</a:t>
            </a:r>
            <a:r>
              <a:rPr lang="en-US" sz="17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Baze azotate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1208484" y="4863703"/>
            <a:ext cx="5694045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A, U, C, G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018461" y="5482352"/>
            <a:ext cx="6074093" cy="957977"/>
          </a:xfrm>
          <a:prstGeom prst="roundRect">
            <a:avLst>
              <a:gd name="adj" fmla="val 8002"/>
            </a:avLst>
          </a:prstGeom>
          <a:solidFill>
            <a:srgbClr val="CFE2DE"/>
          </a:solidFill>
          <a:ln/>
        </p:spPr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864" y="5725954"/>
            <a:ext cx="228124" cy="182404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611392" y="5674757"/>
            <a:ext cx="5298757" cy="5422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⚠️ </a:t>
            </a:r>
            <a:r>
              <a:rPr lang="en-US" sz="1400" b="1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Diferența față de ADN:</a:t>
            </a:r>
            <a:r>
              <a:rPr lang="en-US" sz="14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ARN conține </a:t>
            </a:r>
            <a:r>
              <a:rPr lang="en-US" sz="1400" b="1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Uracil (U)</a:t>
            </a:r>
            <a:r>
              <a:rPr lang="en-US" sz="14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în loc de Timină (T), și riboză în loc de dezoxiriboză.</a:t>
            </a:r>
            <a:endParaRPr lang="en-US" sz="140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5467" y="1473041"/>
            <a:ext cx="6074093" cy="6074093"/>
          </a:xfrm>
          <a:prstGeom prst="rect">
            <a:avLst/>
          </a:prstGeom>
        </p:spPr>
      </p:pic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5467" y="1473041"/>
            <a:ext cx="6074093" cy="607409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D5A1403-369A-7274-67E6-606B1B589883}"/>
              </a:ext>
            </a:extLst>
          </p:cNvPr>
          <p:cNvSpPr/>
          <p:nvPr/>
        </p:nvSpPr>
        <p:spPr>
          <a:xfrm>
            <a:off x="12861890" y="7737231"/>
            <a:ext cx="1647930" cy="36290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30" y="105929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Tipuri de ARN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43556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ARNm — Mesager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925979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Transportă informația genetică din nucleu spre ribozomi.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5235893" y="543556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ARNt — Transfer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35893" y="5925979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Aduce aminoacizii necesari la ribozom în timpul sintezei proteinelor.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9677995" y="543556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ARNr — Ribozomal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677995" y="5925979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Formează structura ribozomilor și catalizează legarea aminoacizilor.</a:t>
            </a:r>
            <a:endParaRPr lang="en-US" sz="17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DCCE49-104B-1640-3417-4CCC694824E4}"/>
              </a:ext>
            </a:extLst>
          </p:cNvPr>
          <p:cNvSpPr/>
          <p:nvPr/>
        </p:nvSpPr>
        <p:spPr>
          <a:xfrm>
            <a:off x="12861890" y="7737231"/>
            <a:ext cx="1647930" cy="36290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23ADDA8-1686-46A1-65E4-D905617C64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307"/>
          <a:stretch>
            <a:fillRect/>
          </a:stretch>
        </p:blipFill>
        <p:spPr>
          <a:xfrm>
            <a:off x="10539200" y="2145822"/>
            <a:ext cx="2322690" cy="31089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89A205-0E75-C404-3C49-CC0EFD8883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762" r="35212"/>
          <a:stretch>
            <a:fillRect/>
          </a:stretch>
        </p:blipFill>
        <p:spPr>
          <a:xfrm>
            <a:off x="5798938" y="2190511"/>
            <a:ext cx="2272190" cy="31089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6BF6B73-BE8C-13E7-548F-228FDD1D68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9974"/>
          <a:stretch>
            <a:fillRect/>
          </a:stretch>
        </p:blipFill>
        <p:spPr>
          <a:xfrm>
            <a:off x="953610" y="2190511"/>
            <a:ext cx="2272190" cy="31089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77796" y="746879"/>
            <a:ext cx="4938951" cy="617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ARNm — ARN Mesager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6177796" y="2073831"/>
            <a:ext cx="246947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Rol principal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6177796" y="2554486"/>
            <a:ext cx="4876086" cy="886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ARNm copiază instrucțiunile din ADN și le transportă la ribozomi pentru fabricarea proteinelor.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177796" y="3613428"/>
            <a:ext cx="247019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Procesul de transcriere</a:t>
            </a:r>
            <a:endParaRPr lang="en-US" sz="19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7796" y="4115514"/>
            <a:ext cx="4876086" cy="2893933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41432" y="4822840"/>
            <a:ext cx="415092" cy="41509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571612" y="6338183"/>
            <a:ext cx="1212067" cy="23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Terminare</a:t>
            </a:r>
            <a:endParaRPr lang="en-US" sz="14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21809" y="4823618"/>
            <a:ext cx="415091" cy="41509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044076" y="6338183"/>
            <a:ext cx="1212066" cy="23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Alungire</a:t>
            </a:r>
            <a:endParaRPr lang="en-US" sz="145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94272" y="4823618"/>
            <a:ext cx="415091" cy="415091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6491633" y="6338183"/>
            <a:ext cx="1212067" cy="23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Inițiere</a:t>
            </a:r>
            <a:endParaRPr lang="en-US" sz="1450" dirty="0"/>
          </a:p>
        </p:txBody>
      </p:sp>
      <p:sp>
        <p:nvSpPr>
          <p:cNvPr id="14" name="Shape 7"/>
          <p:cNvSpPr/>
          <p:nvPr/>
        </p:nvSpPr>
        <p:spPr>
          <a:xfrm>
            <a:off x="11543467" y="1815703"/>
            <a:ext cx="2403038" cy="2103953"/>
          </a:xfrm>
          <a:prstGeom prst="roundRect">
            <a:avLst>
              <a:gd name="adj" fmla="val 5215"/>
            </a:avLst>
          </a:prstGeom>
          <a:solidFill>
            <a:srgbClr val="FFFFFF"/>
          </a:solidFill>
          <a:ln w="22860">
            <a:solidFill>
              <a:srgbClr val="C5D2CF"/>
            </a:solidFill>
            <a:prstDash val="solid"/>
          </a:ln>
        </p:spPr>
      </p:sp>
      <p:sp>
        <p:nvSpPr>
          <p:cNvPr id="15" name="Shape 8"/>
          <p:cNvSpPr/>
          <p:nvPr/>
        </p:nvSpPr>
        <p:spPr>
          <a:xfrm>
            <a:off x="11520607" y="1815703"/>
            <a:ext cx="91440" cy="2103953"/>
          </a:xfrm>
          <a:prstGeom prst="roundRect">
            <a:avLst>
              <a:gd name="adj" fmla="val 90743"/>
            </a:avLst>
          </a:prstGeom>
          <a:solidFill>
            <a:srgbClr val="437066"/>
          </a:solidFill>
          <a:ln/>
        </p:spPr>
      </p:sp>
      <p:sp>
        <p:nvSpPr>
          <p:cNvPr id="16" name="Text 9"/>
          <p:cNvSpPr/>
          <p:nvPr/>
        </p:nvSpPr>
        <p:spPr>
          <a:xfrm>
            <a:off x="11832431" y="2036088"/>
            <a:ext cx="1893689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Codon</a:t>
            </a:r>
            <a:endParaRPr lang="en-US" sz="1900" dirty="0"/>
          </a:p>
        </p:txBody>
      </p:sp>
      <p:sp>
        <p:nvSpPr>
          <p:cNvPr id="17" name="Text 10"/>
          <p:cNvSpPr/>
          <p:nvPr/>
        </p:nvSpPr>
        <p:spPr>
          <a:xfrm>
            <a:off x="11832431" y="2516743"/>
            <a:ext cx="1893689" cy="1182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Secvență de </a:t>
            </a:r>
            <a:r>
              <a:rPr lang="en-US" sz="1550" b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3 baze</a:t>
            </a:r>
            <a:r>
              <a:rPr lang="en-US" sz="15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pe ARNm ce codifică un aminoacid</a:t>
            </a:r>
            <a:endParaRPr lang="en-US" sz="1550" dirty="0"/>
          </a:p>
        </p:txBody>
      </p:sp>
      <p:sp>
        <p:nvSpPr>
          <p:cNvPr id="18" name="Shape 11"/>
          <p:cNvSpPr/>
          <p:nvPr/>
        </p:nvSpPr>
        <p:spPr>
          <a:xfrm>
            <a:off x="11543467" y="4091702"/>
            <a:ext cx="2403038" cy="1512689"/>
          </a:xfrm>
          <a:prstGeom prst="roundRect">
            <a:avLst>
              <a:gd name="adj" fmla="val 7254"/>
            </a:avLst>
          </a:prstGeom>
          <a:solidFill>
            <a:srgbClr val="FFFFFF"/>
          </a:solidFill>
          <a:ln w="22860">
            <a:solidFill>
              <a:srgbClr val="C5D2CF"/>
            </a:solidFill>
            <a:prstDash val="solid"/>
          </a:ln>
        </p:spPr>
      </p:sp>
      <p:sp>
        <p:nvSpPr>
          <p:cNvPr id="19" name="Shape 12"/>
          <p:cNvSpPr/>
          <p:nvPr/>
        </p:nvSpPr>
        <p:spPr>
          <a:xfrm>
            <a:off x="11520607" y="4091702"/>
            <a:ext cx="91440" cy="1512689"/>
          </a:xfrm>
          <a:prstGeom prst="roundRect">
            <a:avLst>
              <a:gd name="adj" fmla="val 90743"/>
            </a:avLst>
          </a:prstGeom>
          <a:solidFill>
            <a:srgbClr val="437066"/>
          </a:solidFill>
          <a:ln/>
        </p:spPr>
      </p:sp>
      <p:sp>
        <p:nvSpPr>
          <p:cNvPr id="20" name="Text 13"/>
          <p:cNvSpPr/>
          <p:nvPr/>
        </p:nvSpPr>
        <p:spPr>
          <a:xfrm>
            <a:off x="11832431" y="4312087"/>
            <a:ext cx="1893689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Exemplu</a:t>
            </a:r>
            <a:endParaRPr lang="en-US" sz="1900" dirty="0"/>
          </a:p>
        </p:txBody>
      </p:sp>
      <p:sp>
        <p:nvSpPr>
          <p:cNvPr id="21" name="Text 14"/>
          <p:cNvSpPr/>
          <p:nvPr/>
        </p:nvSpPr>
        <p:spPr>
          <a:xfrm>
            <a:off x="11832431" y="4792742"/>
            <a:ext cx="1893689" cy="591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b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AUG</a:t>
            </a:r>
            <a:r>
              <a:rPr lang="en-US" sz="15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= codonul de start (Met)</a:t>
            </a:r>
            <a:endParaRPr lang="en-US" sz="1550" dirty="0"/>
          </a:p>
        </p:txBody>
      </p:sp>
      <p:sp>
        <p:nvSpPr>
          <p:cNvPr id="22" name="Shape 15"/>
          <p:cNvSpPr/>
          <p:nvPr/>
        </p:nvSpPr>
        <p:spPr>
          <a:xfrm>
            <a:off x="11543467" y="5776436"/>
            <a:ext cx="2403038" cy="1512689"/>
          </a:xfrm>
          <a:prstGeom prst="roundRect">
            <a:avLst>
              <a:gd name="adj" fmla="val 7254"/>
            </a:avLst>
          </a:prstGeom>
          <a:solidFill>
            <a:srgbClr val="FFFFFF"/>
          </a:solidFill>
          <a:ln w="22860">
            <a:solidFill>
              <a:srgbClr val="C5D2CF"/>
            </a:solidFill>
            <a:prstDash val="solid"/>
          </a:ln>
        </p:spPr>
      </p:sp>
      <p:sp>
        <p:nvSpPr>
          <p:cNvPr id="23" name="Shape 16"/>
          <p:cNvSpPr/>
          <p:nvPr/>
        </p:nvSpPr>
        <p:spPr>
          <a:xfrm>
            <a:off x="11520607" y="5776436"/>
            <a:ext cx="91440" cy="1512689"/>
          </a:xfrm>
          <a:prstGeom prst="roundRect">
            <a:avLst>
              <a:gd name="adj" fmla="val 90743"/>
            </a:avLst>
          </a:prstGeom>
          <a:solidFill>
            <a:srgbClr val="437066"/>
          </a:solidFill>
          <a:ln/>
        </p:spPr>
      </p:sp>
      <p:sp>
        <p:nvSpPr>
          <p:cNvPr id="24" name="Text 17"/>
          <p:cNvSpPr/>
          <p:nvPr/>
        </p:nvSpPr>
        <p:spPr>
          <a:xfrm>
            <a:off x="11832431" y="5996821"/>
            <a:ext cx="1893689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Direcție</a:t>
            </a:r>
            <a:endParaRPr lang="en-US" sz="1900" dirty="0"/>
          </a:p>
        </p:txBody>
      </p:sp>
      <p:sp>
        <p:nvSpPr>
          <p:cNvPr id="25" name="Text 18"/>
          <p:cNvSpPr/>
          <p:nvPr/>
        </p:nvSpPr>
        <p:spPr>
          <a:xfrm>
            <a:off x="11832431" y="6477476"/>
            <a:ext cx="1893689" cy="591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Sintetizat în direcția </a:t>
            </a:r>
            <a:r>
              <a:rPr lang="en-US" sz="1550" b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5' → 3'</a:t>
            </a:r>
            <a:endParaRPr lang="en-US" sz="155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6E1A5B6-8937-8CD2-4921-00ACD9538ADB}"/>
              </a:ext>
            </a:extLst>
          </p:cNvPr>
          <p:cNvSpPr/>
          <p:nvPr/>
        </p:nvSpPr>
        <p:spPr>
          <a:xfrm>
            <a:off x="12861890" y="7737231"/>
            <a:ext cx="1647930" cy="36290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9254" y="549473"/>
            <a:ext cx="5339358" cy="624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ARNt — ARN de Transfer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254" y="1635681"/>
            <a:ext cx="8430101" cy="50580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24417" y="2817257"/>
            <a:ext cx="2497574" cy="312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Rol și structură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9624417" y="3305413"/>
            <a:ext cx="4314230" cy="901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ARNt are o structură secundară în formă de </a:t>
            </a:r>
            <a:r>
              <a:rPr lang="en-US" sz="1550" b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frunză de trifoi</a:t>
            </a:r>
            <a:r>
              <a:rPr lang="en-US" sz="15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și acționează ca un adaptor molecular în translație.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9624417" y="4404955"/>
            <a:ext cx="4314230" cy="1085136"/>
          </a:xfrm>
          <a:prstGeom prst="roundRect">
            <a:avLst>
              <a:gd name="adj" fmla="val 7734"/>
            </a:avLst>
          </a:prstGeom>
          <a:solidFill>
            <a:srgbClr val="CFE2DE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4204" y="4670227"/>
            <a:ext cx="249674" cy="19978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273665" y="4630817"/>
            <a:ext cx="3465195" cy="601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Ex: codon ARNm </a:t>
            </a:r>
            <a:r>
              <a:rPr lang="en-US" sz="1550" b="1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AUG</a:t>
            </a:r>
            <a:r>
              <a:rPr lang="en-US" sz="155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→ anticodon ARNt </a:t>
            </a:r>
            <a:r>
              <a:rPr lang="en-US" sz="1550" b="1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UAC</a:t>
            </a:r>
            <a:r>
              <a:rPr lang="en-US" sz="155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→ aminoacid: </a:t>
            </a:r>
            <a:r>
              <a:rPr lang="en-US" sz="1550" b="1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Metionină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4144" y="7099518"/>
            <a:ext cx="299680" cy="2996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348502" y="7089696"/>
            <a:ext cx="3614738" cy="300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Poartă un </a:t>
            </a:r>
            <a:r>
              <a:rPr lang="en-US" sz="1550" b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aminoacid</a:t>
            </a:r>
            <a:r>
              <a:rPr lang="en-US" sz="15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la capătul 3'</a:t>
            </a:r>
            <a:endParaRPr lang="en-US" sz="15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58038" y="7099518"/>
            <a:ext cx="299680" cy="29968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832396" y="7089696"/>
            <a:ext cx="3614738" cy="601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Conține un </a:t>
            </a:r>
            <a:r>
              <a:rPr lang="en-US" sz="1550" b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anticodon</a:t>
            </a:r>
            <a:r>
              <a:rPr lang="en-US" sz="15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complementar codonului ARNm</a:t>
            </a:r>
            <a:endParaRPr lang="en-US" sz="15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41932" y="7099518"/>
            <a:ext cx="299680" cy="29968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316289" y="7089696"/>
            <a:ext cx="3614738" cy="601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Recunoaște codonul prin </a:t>
            </a:r>
            <a:r>
              <a:rPr lang="en-US" sz="1550" b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împerechere de baze</a:t>
            </a:r>
            <a:endParaRPr lang="en-US" sz="155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FF23C3-1A60-7D3A-6475-B9133771180C}"/>
              </a:ext>
            </a:extLst>
          </p:cNvPr>
          <p:cNvSpPr/>
          <p:nvPr/>
        </p:nvSpPr>
        <p:spPr>
          <a:xfrm>
            <a:off x="12861890" y="7737231"/>
            <a:ext cx="1647930" cy="36290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70102" y="473988"/>
            <a:ext cx="4213265" cy="5022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ARNr — ARN Ribozomal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1770102" y="3055620"/>
            <a:ext cx="3403878" cy="7485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32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Ce este ARNr?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20541" y="3618193"/>
            <a:ext cx="6737628" cy="1614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	</a:t>
            </a:r>
            <a:r>
              <a:rPr lang="en-US" sz="2400" dirty="0" err="1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ARNr</a:t>
            </a:r>
            <a:r>
              <a:rPr lang="en-US" sz="24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reprezintă </a:t>
            </a:r>
            <a:r>
              <a:rPr lang="en-US" sz="2400" b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~60%</a:t>
            </a:r>
            <a:r>
              <a:rPr lang="en-US" sz="24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din masa unui ribozom și formează scheletul structural și catalitic al acestuia.</a:t>
            </a:r>
            <a:endParaRPr lang="en-US" sz="2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678" y="1275040"/>
            <a:ext cx="5349002" cy="5349002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678" y="1275040"/>
            <a:ext cx="5349002" cy="5349002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1770102" y="6880265"/>
            <a:ext cx="5488067" cy="875348"/>
          </a:xfrm>
          <a:prstGeom prst="roundRect">
            <a:avLst>
              <a:gd name="adj" fmla="val 7712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938337" y="7048500"/>
            <a:ext cx="2009061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Subunitate mică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1938337" y="7367707"/>
            <a:ext cx="5151596" cy="219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Recunoaște ARNm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7371993" y="6880265"/>
            <a:ext cx="5488186" cy="875348"/>
          </a:xfrm>
          <a:prstGeom prst="roundRect">
            <a:avLst>
              <a:gd name="adj" fmla="val 7712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540228" y="7048500"/>
            <a:ext cx="2009061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Subunitate mare</a:t>
            </a:r>
            <a:endParaRPr lang="en-US" sz="1550" dirty="0"/>
          </a:p>
        </p:txBody>
      </p:sp>
      <p:sp>
        <p:nvSpPr>
          <p:cNvPr id="12" name="Text 8"/>
          <p:cNvSpPr/>
          <p:nvPr/>
        </p:nvSpPr>
        <p:spPr>
          <a:xfrm>
            <a:off x="7540228" y="7367707"/>
            <a:ext cx="5151715" cy="219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Formează legătura peptidică</a:t>
            </a:r>
            <a:endParaRPr lang="en-US" sz="12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66BFE8-0BC3-7813-8C1A-6D16EE53D0EC}"/>
              </a:ext>
            </a:extLst>
          </p:cNvPr>
          <p:cNvSpPr/>
          <p:nvPr/>
        </p:nvSpPr>
        <p:spPr>
          <a:xfrm>
            <a:off x="12861890" y="7737231"/>
            <a:ext cx="1647930" cy="36290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1043" y="715208"/>
            <a:ext cx="5150763" cy="6437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Aplicații ale ARN</a:t>
            </a:r>
            <a:endParaRPr lang="en-US" sz="40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1043" y="1639610"/>
            <a:ext cx="411956" cy="41195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21043" y="2285405"/>
            <a:ext cx="2575322" cy="3218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Vaccinuri ARNm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721043" y="2719507"/>
            <a:ext cx="7701915" cy="628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Vaccinurile COVID-19 (Pfizer, Moderna) folosesc ARNm pentru a stimula răspunsul imun fără virus activ.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1043" y="3722608"/>
            <a:ext cx="411956" cy="41195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21043" y="4368403"/>
            <a:ext cx="2575322" cy="3218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Terapii genice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721043" y="4802505"/>
            <a:ext cx="7701915" cy="628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ARN mic interferent (</a:t>
            </a:r>
            <a:r>
              <a:rPr lang="en-US" sz="1600" b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siRNA</a:t>
            </a: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) poate bloca genele responsabile de boli genetice sau cancer.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1043" y="5805607"/>
            <a:ext cx="411956" cy="41195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21043" y="6451402"/>
            <a:ext cx="2575322" cy="3218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Biotehnologie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721043" y="6885503"/>
            <a:ext cx="7701915" cy="628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ARN ghid (</a:t>
            </a:r>
            <a:r>
              <a:rPr lang="en-US" sz="1600" b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gRNA</a:t>
            </a: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) este esențial în tehnologia </a:t>
            </a:r>
            <a:r>
              <a:rPr lang="en-US" sz="1600" b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CRISPR-Cas9</a:t>
            </a: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pentru editarea genomului.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3953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Curiozități despre ARN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542103"/>
            <a:ext cx="6407944" cy="2040493"/>
          </a:xfrm>
          <a:prstGeom prst="roundRect">
            <a:avLst>
              <a:gd name="adj" fmla="val 717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793790" y="2511623"/>
            <a:ext cx="6407944" cy="121920"/>
          </a:xfrm>
          <a:prstGeom prst="roundRect">
            <a:avLst>
              <a:gd name="adj" fmla="val 78139"/>
            </a:avLst>
          </a:prstGeom>
          <a:solidFill>
            <a:srgbClr val="437066"/>
          </a:solidFill>
          <a:ln/>
        </p:spPr>
      </p:sp>
      <p:sp>
        <p:nvSpPr>
          <p:cNvPr id="5" name="Shape 3"/>
          <p:cNvSpPr/>
          <p:nvPr/>
        </p:nvSpPr>
        <p:spPr>
          <a:xfrm>
            <a:off x="3657540" y="2201942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437066"/>
          </a:solidFill>
          <a:ln/>
        </p:spPr>
      </p:sp>
      <p:sp>
        <p:nvSpPr>
          <p:cNvPr id="6" name="Text 4"/>
          <p:cNvSpPr/>
          <p:nvPr/>
        </p:nvSpPr>
        <p:spPr>
          <a:xfrm>
            <a:off x="3861614" y="2372082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1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1051084" y="31090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Lumea ARN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51084" y="3599497"/>
            <a:ext cx="589335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Oamenii de știință cred că </a:t>
            </a:r>
            <a:r>
              <a:rPr lang="en-US" sz="1750" b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ARN a existat înaintea ADN</a:t>
            </a: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— prima moleculă a vieții pe Pământ!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7428548" y="2542103"/>
            <a:ext cx="6408063" cy="2040493"/>
          </a:xfrm>
          <a:prstGeom prst="roundRect">
            <a:avLst>
              <a:gd name="adj" fmla="val 7170"/>
            </a:avLst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7428548" y="2511623"/>
            <a:ext cx="6408063" cy="121920"/>
          </a:xfrm>
          <a:prstGeom prst="roundRect">
            <a:avLst>
              <a:gd name="adj" fmla="val 78139"/>
            </a:avLst>
          </a:prstGeom>
          <a:solidFill>
            <a:srgbClr val="437066"/>
          </a:solidFill>
          <a:ln/>
        </p:spPr>
      </p:sp>
      <p:sp>
        <p:nvSpPr>
          <p:cNvPr id="11" name="Shape 9"/>
          <p:cNvSpPr/>
          <p:nvPr/>
        </p:nvSpPr>
        <p:spPr>
          <a:xfrm>
            <a:off x="10292298" y="2201942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437066"/>
          </a:solidFill>
          <a:ln/>
        </p:spPr>
      </p:sp>
      <p:sp>
        <p:nvSpPr>
          <p:cNvPr id="12" name="Text 10"/>
          <p:cNvSpPr/>
          <p:nvPr/>
        </p:nvSpPr>
        <p:spPr>
          <a:xfrm>
            <a:off x="10496371" y="2372082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2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7685842" y="31090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Ribozime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685842" y="3599497"/>
            <a:ext cx="589347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Unele molecule de ARN acționează ca </a:t>
            </a:r>
            <a:r>
              <a:rPr lang="en-US" sz="1750" b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enzime</a:t>
            </a: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(ribozime) — pot cataliza reacții chimice singure.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793790" y="5149572"/>
            <a:ext cx="6407944" cy="2040493"/>
          </a:xfrm>
          <a:prstGeom prst="roundRect">
            <a:avLst>
              <a:gd name="adj" fmla="val 717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793790" y="5119092"/>
            <a:ext cx="6407944" cy="121920"/>
          </a:xfrm>
          <a:prstGeom prst="roundRect">
            <a:avLst>
              <a:gd name="adj" fmla="val 78139"/>
            </a:avLst>
          </a:prstGeom>
          <a:solidFill>
            <a:srgbClr val="437066"/>
          </a:solidFill>
          <a:ln/>
        </p:spPr>
      </p:sp>
      <p:sp>
        <p:nvSpPr>
          <p:cNvPr id="17" name="Shape 15"/>
          <p:cNvSpPr/>
          <p:nvPr/>
        </p:nvSpPr>
        <p:spPr>
          <a:xfrm>
            <a:off x="3657540" y="4809411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437066"/>
          </a:solidFill>
          <a:ln/>
        </p:spPr>
      </p:sp>
      <p:sp>
        <p:nvSpPr>
          <p:cNvPr id="18" name="Text 16"/>
          <p:cNvSpPr/>
          <p:nvPr/>
        </p:nvSpPr>
        <p:spPr>
          <a:xfrm>
            <a:off x="3861614" y="4979551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3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051084" y="57165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Viteza transcrierii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051084" y="6206966"/>
            <a:ext cx="589335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ARN polimeraza adaugă aproximativ </a:t>
            </a:r>
            <a:r>
              <a:rPr lang="en-US" sz="1750" b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40–80 nucleotide/secundă</a:t>
            </a: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în celulele umane.</a:t>
            </a:r>
            <a:endParaRPr lang="en-US" sz="1750" dirty="0"/>
          </a:p>
        </p:txBody>
      </p:sp>
      <p:sp>
        <p:nvSpPr>
          <p:cNvPr id="21" name="Shape 19"/>
          <p:cNvSpPr/>
          <p:nvPr/>
        </p:nvSpPr>
        <p:spPr>
          <a:xfrm>
            <a:off x="7428548" y="5149572"/>
            <a:ext cx="6408063" cy="2040493"/>
          </a:xfrm>
          <a:prstGeom prst="roundRect">
            <a:avLst>
              <a:gd name="adj" fmla="val 7170"/>
            </a:avLst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7428548" y="5119092"/>
            <a:ext cx="6408063" cy="121920"/>
          </a:xfrm>
          <a:prstGeom prst="roundRect">
            <a:avLst>
              <a:gd name="adj" fmla="val 78139"/>
            </a:avLst>
          </a:prstGeom>
          <a:solidFill>
            <a:srgbClr val="437066"/>
          </a:solidFill>
          <a:ln/>
        </p:spPr>
      </p:sp>
      <p:sp>
        <p:nvSpPr>
          <p:cNvPr id="23" name="Shape 21"/>
          <p:cNvSpPr/>
          <p:nvPr/>
        </p:nvSpPr>
        <p:spPr>
          <a:xfrm>
            <a:off x="10292298" y="4809411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437066"/>
          </a:solidFill>
          <a:ln/>
        </p:spPr>
      </p:sp>
      <p:sp>
        <p:nvSpPr>
          <p:cNvPr id="24" name="Text 22"/>
          <p:cNvSpPr/>
          <p:nvPr/>
        </p:nvSpPr>
        <p:spPr>
          <a:xfrm>
            <a:off x="10496371" y="4979551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4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7685842" y="57165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ARN viral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7685842" y="6206966"/>
            <a:ext cx="589347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Virusuri precum HIV și gripa au </a:t>
            </a:r>
            <a:r>
              <a:rPr lang="en-US" sz="1750" b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genomul format din ARN</a:t>
            </a: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, nu din ADN.</a:t>
            </a:r>
            <a:endParaRPr lang="en-US" sz="175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5A1816C-B0A9-17AF-A797-FACB7E0B0F09}"/>
              </a:ext>
            </a:extLst>
          </p:cNvPr>
          <p:cNvSpPr/>
          <p:nvPr/>
        </p:nvSpPr>
        <p:spPr>
          <a:xfrm>
            <a:off x="12861890" y="7737231"/>
            <a:ext cx="1647930" cy="36290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3">
            <a:extLst>
              <a:ext uri="{FF2B5EF4-FFF2-40B4-BE49-F238E27FC236}">
                <a16:creationId xmlns:a16="http://schemas.microsoft.com/office/drawing/2014/main" id="{760FA83D-FBC9-1C02-D3C8-3CEF946EDE8A}"/>
              </a:ext>
            </a:extLst>
          </p:cNvPr>
          <p:cNvSpPr/>
          <p:nvPr/>
        </p:nvSpPr>
        <p:spPr>
          <a:xfrm>
            <a:off x="886816" y="2413599"/>
            <a:ext cx="7495184" cy="4807207"/>
          </a:xfrm>
          <a:prstGeom prst="roundRect">
            <a:avLst>
              <a:gd name="adj" fmla="val 7734"/>
            </a:avLst>
          </a:prstGeom>
          <a:solidFill>
            <a:srgbClr val="CFE2DE"/>
          </a:solidFill>
          <a:ln/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D21DC0-17C5-CD78-C39F-1DAAB322090A}"/>
              </a:ext>
            </a:extLst>
          </p:cNvPr>
          <p:cNvSpPr/>
          <p:nvPr/>
        </p:nvSpPr>
        <p:spPr>
          <a:xfrm>
            <a:off x="12861890" y="7737231"/>
            <a:ext cx="1647930" cy="36290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F52BC0-A226-3F06-38A4-A7A8C772DB06}"/>
              </a:ext>
            </a:extLst>
          </p:cNvPr>
          <p:cNvSpPr txBox="1"/>
          <p:nvPr/>
        </p:nvSpPr>
        <p:spPr>
          <a:xfrm>
            <a:off x="976808" y="2632563"/>
            <a:ext cx="7315200" cy="4588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100"/>
              </a:lnSpc>
            </a:pPr>
            <a:r>
              <a:rPr lang="en-US" sz="2200" dirty="0"/>
              <a:t>• ARN </a:t>
            </a:r>
            <a:r>
              <a:rPr lang="en-US" sz="2200" dirty="0" err="1"/>
              <a:t>este</a:t>
            </a:r>
            <a:r>
              <a:rPr lang="en-US" sz="2200" dirty="0"/>
              <a:t> </a:t>
            </a:r>
            <a:r>
              <a:rPr lang="en-US" sz="2200" dirty="0" err="1"/>
              <a:t>esențial</a:t>
            </a:r>
            <a:r>
              <a:rPr lang="en-US" sz="2200" dirty="0"/>
              <a:t> </a:t>
            </a:r>
            <a:r>
              <a:rPr lang="en-US" sz="2200" dirty="0" err="1"/>
              <a:t>pentru</a:t>
            </a:r>
            <a:r>
              <a:rPr lang="en-US" sz="2200" dirty="0"/>
              <a:t> </a:t>
            </a:r>
            <a:r>
              <a:rPr lang="en-US" sz="2200" dirty="0" err="1"/>
              <a:t>funcționarea</a:t>
            </a:r>
            <a:r>
              <a:rPr lang="en-US" sz="2200" dirty="0"/>
              <a:t> </a:t>
            </a:r>
            <a:r>
              <a:rPr lang="en-US" sz="2200" dirty="0" err="1"/>
              <a:t>organismelor</a:t>
            </a:r>
            <a:r>
              <a:rPr lang="en-US" sz="2200" dirty="0"/>
              <a:t> vii</a:t>
            </a:r>
            <a:br>
              <a:rPr lang="en-US" sz="2200" dirty="0"/>
            </a:br>
            <a:r>
              <a:rPr lang="en-US" sz="2200" dirty="0"/>
              <a:t>• Are </a:t>
            </a:r>
            <a:r>
              <a:rPr lang="en-US" sz="2200" dirty="0" err="1"/>
              <a:t>rol</a:t>
            </a:r>
            <a:r>
              <a:rPr lang="en-US" sz="2200" dirty="0"/>
              <a:t> central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sinteza</a:t>
            </a:r>
            <a:r>
              <a:rPr lang="en-US" sz="2200" dirty="0"/>
              <a:t> </a:t>
            </a:r>
            <a:r>
              <a:rPr lang="en-US" sz="2200" dirty="0" err="1"/>
              <a:t>proteinelor</a:t>
            </a:r>
            <a:br>
              <a:rPr lang="en-US" sz="2200" dirty="0"/>
            </a:br>
            <a:r>
              <a:rPr lang="en-US" sz="2200" dirty="0"/>
              <a:t>• Este </a:t>
            </a:r>
            <a:r>
              <a:rPr lang="en-US" sz="2200" dirty="0" err="1"/>
              <a:t>mai</a:t>
            </a:r>
            <a:r>
              <a:rPr lang="en-US" sz="2200" dirty="0"/>
              <a:t> </a:t>
            </a:r>
            <a:r>
              <a:rPr lang="en-US" sz="2200" dirty="0" err="1"/>
              <a:t>simplu</a:t>
            </a:r>
            <a:r>
              <a:rPr lang="en-US" sz="2200" dirty="0"/>
              <a:t> structural </a:t>
            </a:r>
            <a:r>
              <a:rPr lang="en-US" sz="2200" dirty="0" err="1"/>
              <a:t>decât</a:t>
            </a:r>
            <a:r>
              <a:rPr lang="en-US" sz="2200" dirty="0"/>
              <a:t> ADN (</a:t>
            </a:r>
            <a:r>
              <a:rPr lang="en-US" sz="2200" dirty="0" err="1"/>
              <a:t>monocatenar</a:t>
            </a:r>
            <a:r>
              <a:rPr lang="en-US" sz="2200" dirty="0"/>
              <a:t>)</a:t>
            </a:r>
            <a:br>
              <a:rPr lang="en-US" sz="2200" dirty="0"/>
            </a:br>
            <a:r>
              <a:rPr lang="en-US" sz="2200" dirty="0"/>
              <a:t>• </a:t>
            </a:r>
            <a:r>
              <a:rPr lang="en-US" sz="2200" dirty="0" err="1"/>
              <a:t>Există</a:t>
            </a:r>
            <a:r>
              <a:rPr lang="en-US" sz="2200" dirty="0"/>
              <a:t> </a:t>
            </a:r>
            <a:r>
              <a:rPr lang="en-US" sz="2200" dirty="0" err="1"/>
              <a:t>mai</a:t>
            </a:r>
            <a:r>
              <a:rPr lang="en-US" sz="2200" dirty="0"/>
              <a:t> </a:t>
            </a:r>
            <a:r>
              <a:rPr lang="en-US" sz="2200" dirty="0" err="1"/>
              <a:t>multe</a:t>
            </a:r>
            <a:r>
              <a:rPr lang="en-US" sz="2200" dirty="0"/>
              <a:t> </a:t>
            </a:r>
            <a:r>
              <a:rPr lang="en-US" sz="2200" dirty="0" err="1"/>
              <a:t>tipuri</a:t>
            </a:r>
            <a:r>
              <a:rPr lang="en-US" sz="2200" dirty="0"/>
              <a:t> cu </a:t>
            </a:r>
            <a:r>
              <a:rPr lang="en-US" sz="2200" dirty="0" err="1"/>
              <a:t>funcții</a:t>
            </a:r>
            <a:r>
              <a:rPr lang="en-US" sz="2200" dirty="0"/>
              <a:t> </a:t>
            </a:r>
            <a:r>
              <a:rPr lang="en-US" sz="2200" dirty="0" err="1"/>
              <a:t>diferite</a:t>
            </a:r>
            <a:r>
              <a:rPr lang="en-US" sz="2200" dirty="0"/>
              <a:t> (</a:t>
            </a:r>
            <a:r>
              <a:rPr lang="en-US" sz="2200" dirty="0" err="1"/>
              <a:t>ARNm</a:t>
            </a:r>
            <a:r>
              <a:rPr lang="en-US" sz="2200" dirty="0"/>
              <a:t>, </a:t>
            </a:r>
            <a:r>
              <a:rPr lang="en-US" sz="2200" dirty="0" err="1"/>
              <a:t>ARNt</a:t>
            </a:r>
            <a:r>
              <a:rPr lang="en-US" sz="2200" dirty="0"/>
              <a:t>, </a:t>
            </a:r>
            <a:r>
              <a:rPr lang="en-US" sz="2200" dirty="0" err="1"/>
              <a:t>ARNr</a:t>
            </a:r>
            <a:r>
              <a:rPr lang="en-US" sz="2200" dirty="0"/>
              <a:t>)</a:t>
            </a:r>
            <a:br>
              <a:rPr lang="en-US" sz="2200" dirty="0"/>
            </a:br>
            <a:r>
              <a:rPr lang="en-US" sz="2200" dirty="0"/>
              <a:t>• Este </a:t>
            </a:r>
            <a:r>
              <a:rPr lang="en-US" sz="2200" dirty="0" err="1"/>
              <a:t>utilizat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medicină</a:t>
            </a:r>
            <a:r>
              <a:rPr lang="en-US" sz="2200" dirty="0"/>
              <a:t>, </a:t>
            </a:r>
            <a:r>
              <a:rPr lang="en-US" sz="2200" dirty="0" err="1"/>
              <a:t>biotehnologie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vaccinuri</a:t>
            </a:r>
            <a:br>
              <a:rPr lang="en-US" sz="2200" dirty="0"/>
            </a:br>
            <a:r>
              <a:rPr lang="en-US" sz="2200" dirty="0"/>
              <a:t>• </a:t>
            </a:r>
            <a:r>
              <a:rPr lang="en-US" sz="2200" dirty="0" err="1"/>
              <a:t>Studiul</a:t>
            </a:r>
            <a:r>
              <a:rPr lang="en-US" sz="2200" dirty="0"/>
              <a:t> ARN </a:t>
            </a:r>
            <a:r>
              <a:rPr lang="en-US" sz="2200" dirty="0" err="1"/>
              <a:t>contribuie</a:t>
            </a:r>
            <a:r>
              <a:rPr lang="en-US" sz="2200" dirty="0"/>
              <a:t> la </a:t>
            </a:r>
            <a:r>
              <a:rPr lang="en-US" sz="2200" dirty="0" err="1"/>
              <a:t>înțelegerea</a:t>
            </a:r>
            <a:r>
              <a:rPr lang="en-US" sz="2200" dirty="0"/>
              <a:t> </a:t>
            </a:r>
            <a:r>
              <a:rPr lang="en-US" sz="2200" dirty="0" err="1"/>
              <a:t>bolilor</a:t>
            </a:r>
            <a:r>
              <a:rPr lang="en-US" sz="2200" dirty="0"/>
              <a:t> </a:t>
            </a:r>
            <a:r>
              <a:rPr lang="en-US" sz="2200" dirty="0" err="1"/>
              <a:t>genetice</a:t>
            </a:r>
            <a:endParaRPr lang="en-US" sz="2200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2A04655A-5ED1-7A2B-A464-4C225089A608}"/>
              </a:ext>
            </a:extLst>
          </p:cNvPr>
          <p:cNvSpPr/>
          <p:nvPr/>
        </p:nvSpPr>
        <p:spPr>
          <a:xfrm>
            <a:off x="952500" y="79891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Concluzii</a:t>
            </a: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:</a:t>
            </a:r>
            <a:endParaRPr lang="en-US" sz="4450" dirty="0"/>
          </a:p>
        </p:txBody>
      </p:sp>
    </p:spTree>
    <p:extLst>
      <p:ext uri="{BB962C8B-B14F-4D97-AF65-F5344CB8AC3E}">
        <p14:creationId xmlns:p14="http://schemas.microsoft.com/office/powerpoint/2010/main" val="187453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0BD1D0-59B9-E616-79CE-04952905134E}"/>
              </a:ext>
            </a:extLst>
          </p:cNvPr>
          <p:cNvSpPr txBox="1"/>
          <p:nvPr/>
        </p:nvSpPr>
        <p:spPr>
          <a:xfrm>
            <a:off x="576480" y="1827921"/>
            <a:ext cx="13109375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sz="1800" dirty="0"/>
              <a:t>• Khan Academy – RNA and protein synthesis  </a:t>
            </a:r>
          </a:p>
          <a:p>
            <a:pPr marL="0" indent="0" algn="l">
              <a:buNone/>
            </a:pPr>
            <a:r>
              <a:rPr lang="en-US" sz="1800" dirty="0"/>
              <a:t>  https://www.khanacademy.org/science/ap-biology/gene-expression-and-regulation  </a:t>
            </a:r>
          </a:p>
          <a:p>
            <a:pPr marL="0" indent="0" algn="l">
              <a:buNone/>
            </a:pPr>
            <a:r>
              <a:rPr lang="en-US" sz="1800" dirty="0"/>
              <a:t>• National Human Genome Research Institute – RNA  </a:t>
            </a:r>
          </a:p>
          <a:p>
            <a:pPr marL="0" indent="0" algn="l">
              <a:buNone/>
            </a:pPr>
            <a:r>
              <a:rPr lang="en-US" sz="1800" dirty="0"/>
              <a:t>  https://www.genome.gov/genetics-glossary/RNA  </a:t>
            </a:r>
          </a:p>
          <a:p>
            <a:pPr marL="0" indent="0" algn="l">
              <a:buNone/>
            </a:pPr>
            <a:r>
              <a:rPr lang="en-US" sz="1800" dirty="0"/>
              <a:t>• </a:t>
            </a:r>
            <a:r>
              <a:rPr lang="en-US" sz="1800" dirty="0" err="1"/>
              <a:t>Encyclopaedia</a:t>
            </a:r>
            <a:r>
              <a:rPr lang="en-US" sz="1800" dirty="0"/>
              <a:t> Britannica – RNA  </a:t>
            </a:r>
          </a:p>
          <a:p>
            <a:pPr marL="0" indent="0" algn="l">
              <a:buNone/>
            </a:pPr>
            <a:r>
              <a:rPr lang="en-US" sz="1800" dirty="0"/>
              <a:t>  https://www.britannica.com/science/RNA  </a:t>
            </a:r>
          </a:p>
          <a:p>
            <a:pPr marL="0" indent="0" algn="l">
              <a:buNone/>
            </a:pPr>
            <a:r>
              <a:rPr lang="en-US" sz="1800" dirty="0"/>
              <a:t>• Nature Education – RNA Functions  </a:t>
            </a:r>
          </a:p>
          <a:p>
            <a:pPr marL="0" indent="0" algn="l">
              <a:buNone/>
            </a:pPr>
            <a:r>
              <a:rPr lang="en-US" sz="1800" dirty="0"/>
              <a:t>  https://www.nature.com/scitable/topicpage/rna-functions-352/  </a:t>
            </a:r>
          </a:p>
          <a:p>
            <a:pPr marL="0" indent="0" algn="l">
              <a:buNone/>
            </a:pPr>
            <a:r>
              <a:rPr lang="en-US" sz="1800" dirty="0"/>
              <a:t>• National Center for Biotechnology Information (NCBI)  </a:t>
            </a:r>
          </a:p>
          <a:p>
            <a:pPr marL="0" indent="0" algn="l">
              <a:buNone/>
            </a:pPr>
            <a:r>
              <a:rPr lang="en-US" sz="1800" dirty="0"/>
              <a:t>  https://www.ncbi.nlm.nih.gov  </a:t>
            </a:r>
          </a:p>
          <a:p>
            <a:pPr marL="0" indent="0" algn="l">
              <a:buNone/>
            </a:pPr>
            <a:r>
              <a:rPr lang="en-US" sz="1800" dirty="0"/>
              <a:t>• MedlinePlus – RNA  </a:t>
            </a:r>
          </a:p>
          <a:p>
            <a:pPr marL="0" indent="0" algn="l">
              <a:buNone/>
            </a:pPr>
            <a:r>
              <a:rPr lang="en-US" sz="1800" dirty="0"/>
              <a:t>  https://medlineplus.gov/genetics/understanding/basics/rna/  </a:t>
            </a:r>
          </a:p>
          <a:p>
            <a:pPr marL="0" indent="0" algn="l">
              <a:buNone/>
            </a:pPr>
            <a:r>
              <a:rPr lang="en-US" sz="1800" dirty="0"/>
              <a:t>• </a:t>
            </a:r>
            <a:r>
              <a:rPr lang="en-US" sz="1800" dirty="0" err="1"/>
              <a:t>YourGenome</a:t>
            </a:r>
            <a:r>
              <a:rPr lang="en-US" sz="1800" dirty="0"/>
              <a:t> (</a:t>
            </a:r>
            <a:r>
              <a:rPr lang="en-US" sz="1800" dirty="0" err="1"/>
              <a:t>Wellcome</a:t>
            </a:r>
            <a:r>
              <a:rPr lang="en-US" sz="1800" dirty="0"/>
              <a:t> Genome Campus) – What is RNA?  </a:t>
            </a:r>
          </a:p>
          <a:p>
            <a:pPr marL="0" indent="0" algn="l">
              <a:buNone/>
            </a:pPr>
            <a:r>
              <a:rPr lang="en-US" sz="1800" dirty="0"/>
              <a:t>  https://www.yourgenome.org/facts/what-is-rna  </a:t>
            </a:r>
          </a:p>
          <a:p>
            <a:pPr marL="0" indent="0" algn="l">
              <a:buNone/>
            </a:pPr>
            <a:r>
              <a:rPr lang="en-US" sz="1800" dirty="0"/>
              <a:t>• HHMI </a:t>
            </a:r>
            <a:r>
              <a:rPr lang="en-US" sz="1800" dirty="0" err="1"/>
              <a:t>BioInteractive</a:t>
            </a:r>
            <a:r>
              <a:rPr lang="en-US" sz="1800" dirty="0"/>
              <a:t> – Central Dogma and RNA  </a:t>
            </a:r>
          </a:p>
          <a:p>
            <a:pPr marL="0" indent="0" algn="l">
              <a:buNone/>
            </a:pPr>
            <a:r>
              <a:rPr lang="en-US" sz="1800" dirty="0"/>
              <a:t>  https://www.biointeractive.org  </a:t>
            </a:r>
          </a:p>
          <a:p>
            <a:pPr marL="0" indent="0" algn="l">
              <a:buNone/>
            </a:pPr>
            <a:r>
              <a:rPr lang="en-US" sz="1800" dirty="0"/>
              <a:t>• Learn Genetics (University of Utah) – RNA  </a:t>
            </a:r>
          </a:p>
          <a:p>
            <a:pPr marL="0" indent="0" algn="l">
              <a:buNone/>
            </a:pPr>
            <a:r>
              <a:rPr lang="en-US" sz="1800" dirty="0"/>
              <a:t>  https://learn.genetics.utah.edu  </a:t>
            </a:r>
          </a:p>
          <a:p>
            <a:pPr marL="0" indent="0" algn="l">
              <a:buNone/>
            </a:pPr>
            <a:endParaRPr lang="en-US" sz="1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E6D800-0015-0B24-138F-269878528FA6}"/>
              </a:ext>
            </a:extLst>
          </p:cNvPr>
          <p:cNvSpPr/>
          <p:nvPr/>
        </p:nvSpPr>
        <p:spPr>
          <a:xfrm>
            <a:off x="12861890" y="7737231"/>
            <a:ext cx="1647930" cy="36290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E7B05CDF-8E20-186E-C0EA-90CE219EEE58}"/>
              </a:ext>
            </a:extLst>
          </p:cNvPr>
          <p:cNvSpPr/>
          <p:nvPr/>
        </p:nvSpPr>
        <p:spPr>
          <a:xfrm>
            <a:off x="793790" y="103953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Bibliografie</a:t>
            </a: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:</a:t>
            </a:r>
            <a:endParaRPr lang="en-US" sz="445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A3EA9CC5-4B8E-BA40-27DB-603F8900303A}"/>
              </a:ext>
            </a:extLst>
          </p:cNvPr>
          <p:cNvSpPr/>
          <p:nvPr/>
        </p:nvSpPr>
        <p:spPr>
          <a:xfrm>
            <a:off x="727234" y="652582"/>
            <a:ext cx="5194459" cy="6492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endParaRPr lang="en-US" sz="4050" dirty="0"/>
          </a:p>
        </p:txBody>
      </p:sp>
    </p:spTree>
    <p:extLst>
      <p:ext uri="{BB962C8B-B14F-4D97-AF65-F5344CB8AC3E}">
        <p14:creationId xmlns:p14="http://schemas.microsoft.com/office/powerpoint/2010/main" val="3584066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773</Words>
  <Application>Microsoft Office PowerPoint</Application>
  <PresentationFormat>Custom</PresentationFormat>
  <Paragraphs>124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Martel Sans</vt:lpstr>
      <vt:lpstr>Kanit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David Csucs</cp:lastModifiedBy>
  <cp:revision>6</cp:revision>
  <dcterms:created xsi:type="dcterms:W3CDTF">2026-03-24T08:31:42Z</dcterms:created>
  <dcterms:modified xsi:type="dcterms:W3CDTF">2026-03-24T08:58:24Z</dcterms:modified>
</cp:coreProperties>
</file>